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sldIdLst>
    <p:sldId id="374" r:id="rId2"/>
    <p:sldId id="373" r:id="rId3"/>
    <p:sldId id="370" r:id="rId4"/>
    <p:sldId id="376" r:id="rId5"/>
    <p:sldId id="377" r:id="rId6"/>
    <p:sldId id="378" r:id="rId7"/>
    <p:sldId id="379" r:id="rId8"/>
    <p:sldId id="380" r:id="rId9"/>
    <p:sldId id="381" r:id="rId10"/>
    <p:sldId id="382" r:id="rId11"/>
    <p:sldId id="383" r:id="rId12"/>
    <p:sldId id="384" r:id="rId13"/>
    <p:sldId id="385" r:id="rId14"/>
    <p:sldId id="386" r:id="rId15"/>
    <p:sldId id="387" r:id="rId16"/>
    <p:sldId id="388" r:id="rId17"/>
    <p:sldId id="391" r:id="rId18"/>
    <p:sldId id="372" r:id="rId19"/>
    <p:sldId id="392" r:id="rId20"/>
    <p:sldId id="389" r:id="rId21"/>
    <p:sldId id="393" r:id="rId22"/>
    <p:sldId id="394" r:id="rId23"/>
    <p:sldId id="396" r:id="rId24"/>
    <p:sldId id="397" r:id="rId25"/>
    <p:sldId id="395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408" r:id="rId37"/>
    <p:sldId id="409" r:id="rId38"/>
    <p:sldId id="410" r:id="rId39"/>
    <p:sldId id="411" r:id="rId40"/>
    <p:sldId id="412" r:id="rId41"/>
    <p:sldId id="413" r:id="rId42"/>
    <p:sldId id="414" r:id="rId43"/>
    <p:sldId id="415" r:id="rId44"/>
    <p:sldId id="416" r:id="rId45"/>
    <p:sldId id="417" r:id="rId46"/>
    <p:sldId id="418" r:id="rId47"/>
    <p:sldId id="419" r:id="rId48"/>
    <p:sldId id="420" r:id="rId49"/>
    <p:sldId id="421" r:id="rId50"/>
    <p:sldId id="422" r:id="rId51"/>
    <p:sldId id="423" r:id="rId52"/>
    <p:sldId id="424" r:id="rId53"/>
    <p:sldId id="425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6A79"/>
    <a:srgbClr val="19414B"/>
    <a:srgbClr val="3891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9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80249-0882-4BB2-8354-5A9489C99CF5}" type="datetimeFigureOut">
              <a:rPr lang="en-US" smtClean="0"/>
              <a:pPr/>
              <a:t>11/21/2014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F0012-D61B-4DAA-A46E-847928A926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54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only time the</a:t>
            </a:r>
            <a:r>
              <a:rPr lang="en-US" baseline="0" dirty="0" smtClean="0"/>
              <a:t> class will go at this nice pace.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57B25D0-ECFD-47A5-B58E-88E0ACD89596}" type="datetime1">
              <a:rPr lang="ko-KR" altLang="en-US" smtClean="0"/>
              <a:pPr>
                <a:defRPr/>
              </a:pPr>
              <a:t>2014-11-21</a:t>
            </a:fld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4655B46-6EF7-4E41-8428-5D656AF6B7E1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89382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A3F602D-1301-415F-9E21-10D251C8A32F}" type="datetimeFigureOut">
              <a:rPr lang="en-US" smtClean="0"/>
              <a:pPr/>
              <a:t>11/21/2014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1A61EFE-74AB-4D01-915D-C191D17876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A3F602D-1301-415F-9E21-10D251C8A32F}" type="datetimeFigureOut">
              <a:rPr lang="en-US" smtClean="0"/>
              <a:pPr/>
              <a:t>11/21/2014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1A61EFE-74AB-4D01-915D-C191D17876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A3F602D-1301-415F-9E21-10D251C8A32F}" type="datetimeFigureOut">
              <a:rPr lang="en-US" smtClean="0"/>
              <a:pPr/>
              <a:t>11/21/2014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1A61EFE-74AB-4D01-915D-C191D17876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A3F602D-1301-415F-9E21-10D251C8A32F}" type="datetimeFigureOut">
              <a:rPr lang="en-US" smtClean="0"/>
              <a:pPr/>
              <a:t>11/21/2014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1A61EFE-74AB-4D01-915D-C191D17876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A3F602D-1301-415F-9E21-10D251C8A32F}" type="datetimeFigureOut">
              <a:rPr lang="en-US" smtClean="0"/>
              <a:pPr/>
              <a:t>11/21/2014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1A61EFE-74AB-4D01-915D-C191D17876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A3F602D-1301-415F-9E21-10D251C8A32F}" type="datetimeFigureOut">
              <a:rPr lang="en-US" smtClean="0"/>
              <a:pPr/>
              <a:t>11/21/2014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1A61EFE-74AB-4D01-915D-C191D17876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A3F602D-1301-415F-9E21-10D251C8A32F}" type="datetimeFigureOut">
              <a:rPr lang="en-US" smtClean="0"/>
              <a:pPr/>
              <a:t>11/21/2014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1A61EFE-74AB-4D01-915D-C191D17876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22860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A3F602D-1301-415F-9E21-10D251C8A32F}" type="datetimeFigureOut">
              <a:rPr lang="en-US" smtClean="0"/>
              <a:pPr/>
              <a:t>11/21/2014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1A61EFE-74AB-4D01-915D-C191D17876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447800" y="3886200"/>
            <a:ext cx="7498080" cy="2286000"/>
          </a:xfrm>
          <a:solidFill>
            <a:schemeClr val="bg1">
              <a:lumMod val="85000"/>
            </a:schemeClr>
          </a:solidFill>
          <a:ln w="28575">
            <a:solidFill>
              <a:schemeClr val="accent6"/>
            </a:solidFill>
          </a:ln>
        </p:spPr>
        <p:txBody>
          <a:bodyPr>
            <a:normAutofit/>
          </a:bodyPr>
          <a:lstStyle>
            <a:lvl1pPr marL="82296" indent="0">
              <a:buNone/>
              <a:defRPr sz="2400" b="1">
                <a:solidFill>
                  <a:schemeClr val="tx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urier New" panose="02070309020205020404" pitchFamily="49" charset="0"/>
              </a:defRPr>
            </a:lvl1pPr>
            <a:lvl2pPr marL="402336" indent="0">
              <a:buNone/>
              <a:defRPr>
                <a:solidFill>
                  <a:schemeClr val="tx1"/>
                </a:solidFill>
              </a:defRPr>
            </a:lvl2pPr>
            <a:lvl3pPr marL="658368" indent="0">
              <a:buNone/>
              <a:defRPr>
                <a:solidFill>
                  <a:schemeClr val="tx1"/>
                </a:solidFill>
              </a:defRPr>
            </a:lvl3pPr>
            <a:lvl4pPr marL="923544" indent="0">
              <a:buNone/>
              <a:defRPr>
                <a:solidFill>
                  <a:schemeClr val="tx1"/>
                </a:solidFill>
              </a:defRPr>
            </a:lvl4pPr>
            <a:lvl5pPr marL="1115568" indent="0">
              <a:buNone/>
              <a:defRPr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5807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A3F602D-1301-415F-9E21-10D251C8A32F}" type="datetimeFigureOut">
              <a:rPr lang="en-US" smtClean="0"/>
              <a:pPr/>
              <a:t>11/21/2014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1A61EFE-74AB-4D01-915D-C191D17876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A3F602D-1301-415F-9E21-10D251C8A32F}" type="datetimeFigureOut">
              <a:rPr lang="en-US" smtClean="0"/>
              <a:pPr/>
              <a:t>11/21/2014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1A61EFE-74AB-4D01-915D-C191D17876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A3F602D-1301-415F-9E21-10D251C8A32F}" type="datetimeFigureOut">
              <a:rPr lang="en-US" smtClean="0"/>
              <a:pPr/>
              <a:t>11/21/2014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1A61EFE-74AB-4D01-915D-C191D17876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A3F602D-1301-415F-9E21-10D251C8A32F}" type="datetimeFigureOut">
              <a:rPr lang="en-US" smtClean="0"/>
              <a:pPr/>
              <a:t>11/21/2014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1A61EFE-74AB-4D01-915D-C191D17876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FA3F602D-1301-415F-9E21-10D251C8A32F}" type="datetimeFigureOut">
              <a:rPr lang="en-US" smtClean="0"/>
              <a:pPr/>
              <a:t>11/21/2014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41A61EFE-74AB-4D01-915D-C191D17876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4" y="5994400"/>
            <a:ext cx="912416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5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Calibri" panose="020F0502020204030204" pitchFamily="34" charset="0"/>
          <a:ea typeface="+mj-ea"/>
          <a:cs typeface="Arial" panose="020B0604020202020204" pitchFamily="34" charset="0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ocw.mit.edu/courses/sloan-school-of-management/15-561-information-technology-essentials-spring-2005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59898"/>
            <a:ext cx="7772400" cy="1472184"/>
          </a:xfrm>
        </p:spPr>
        <p:txBody>
          <a:bodyPr/>
          <a:lstStyle/>
          <a:p>
            <a:r>
              <a:rPr lang="en-US" dirty="0" smtClean="0"/>
              <a:t>Information Technology Essentials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</a:p>
          <a:p>
            <a:r>
              <a:rPr lang="en-US" dirty="0" smtClean="0"/>
              <a:t>Applications of Technology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2286000" y="5181600"/>
            <a:ext cx="6629400" cy="1066800"/>
          </a:xfrm>
          <a:prstGeom prst="rect">
            <a:avLst/>
          </a:prstGeom>
        </p:spPr>
        <p:txBody>
          <a:bodyPr tIns="0">
            <a:normAutofit lnSpcReduction="10000"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lvl="0" algn="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Malone, Thomas. </a:t>
            </a:r>
            <a:r>
              <a:rPr lang="en-US" altLang="en-US" sz="1400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15.561 Information Technology Essentials, Spring 2005</a:t>
            </a:r>
            <a:r>
              <a:rPr lang="en-US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(MIT </a:t>
            </a:r>
            <a:r>
              <a:rPr lang="en-US" altLang="en-US" sz="14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OpenCourseWare</a:t>
            </a:r>
            <a:r>
              <a:rPr lang="en-US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Massachusetts Institute of Technology), </a:t>
            </a:r>
            <a:r>
              <a:rPr lang="en-US" altLang="en-US" sz="1400" dirty="0">
                <a:solidFill>
                  <a:srgbClr val="1155CC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http://ocw.mit.edu/courses/sloan-school-of-management/15-561-information-technology-essentials-spring-2005</a:t>
            </a:r>
            <a:r>
              <a:rPr lang="en-US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(Accessed 19 Nov, 2014). License: Creative Commons BY-NC-SA</a:t>
            </a:r>
            <a:r>
              <a:rPr lang="en-US" altLang="en-US" sz="1400" dirty="0">
                <a:solidFill>
                  <a:schemeClr val="tx1"/>
                </a:solidFill>
              </a:rPr>
              <a:t> 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90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LMC INSTRUCTIONS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43000"/>
            <a:ext cx="7499350" cy="4393050"/>
          </a:xfr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295400" y="4267200"/>
            <a:ext cx="7498080" cy="2566296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 sz="2000" u="sng" dirty="0" smtClean="0"/>
              <a:t>Example Instruction Sequence</a:t>
            </a:r>
          </a:p>
          <a:p>
            <a:pPr marL="82296" indent="0">
              <a:buNone/>
            </a:pPr>
            <a:r>
              <a:rPr lang="en-US" sz="2000" dirty="0" smtClean="0"/>
              <a:t>Calculate Pay = Wage + Bonus</a:t>
            </a:r>
          </a:p>
          <a:p>
            <a:pPr marL="539496" indent="-457200">
              <a:buAutoNum type="arabicPeriod"/>
            </a:pPr>
            <a:r>
              <a:rPr lang="en-US" sz="2000" dirty="0" smtClean="0"/>
              <a:t>Load	Wage</a:t>
            </a:r>
          </a:p>
          <a:p>
            <a:pPr marL="539496" indent="-457200">
              <a:buAutoNum type="arabicPeriod"/>
            </a:pPr>
            <a:r>
              <a:rPr lang="en-US" sz="2000" dirty="0" smtClean="0"/>
              <a:t>Add	Bonus</a:t>
            </a:r>
          </a:p>
          <a:p>
            <a:pPr marL="539496" indent="-457200">
              <a:buAutoNum type="arabicPeriod"/>
            </a:pPr>
            <a:r>
              <a:rPr lang="en-US" sz="2000" dirty="0" smtClean="0"/>
              <a:t>Store	Pay</a:t>
            </a:r>
          </a:p>
          <a:p>
            <a:pPr marL="539496" indent="-457200">
              <a:buAutoNum type="arabicPeriod"/>
            </a:pPr>
            <a:r>
              <a:rPr lang="en-US" sz="2000" dirty="0" smtClean="0"/>
              <a:t>Stop</a:t>
            </a:r>
          </a:p>
        </p:txBody>
      </p:sp>
    </p:spTree>
    <p:extLst>
      <p:ext uri="{BB962C8B-B14F-4D97-AF65-F5344CB8AC3E}">
        <p14:creationId xmlns:p14="http://schemas.microsoft.com/office/powerpoint/2010/main" val="401755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295400" y="4829232"/>
            <a:ext cx="7498080" cy="2004264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 sz="2000" u="sng" dirty="0" smtClean="0">
                <a:solidFill>
                  <a:schemeClr val="accent1"/>
                </a:solidFill>
              </a:rPr>
              <a:t>STEP</a:t>
            </a:r>
            <a:r>
              <a:rPr lang="en-US" sz="2000" dirty="0" smtClean="0">
                <a:solidFill>
                  <a:schemeClr val="accent1"/>
                </a:solidFill>
              </a:rPr>
              <a:t>		</a:t>
            </a:r>
            <a:r>
              <a:rPr lang="en-US" sz="2000" u="sng" dirty="0" smtClean="0">
                <a:solidFill>
                  <a:schemeClr val="accent1"/>
                </a:solidFill>
              </a:rPr>
              <a:t>INSTRUCTION</a:t>
            </a:r>
            <a:r>
              <a:rPr lang="en-US" sz="2000" dirty="0" smtClean="0">
                <a:solidFill>
                  <a:schemeClr val="accent1"/>
                </a:solidFill>
              </a:rPr>
              <a:t>	</a:t>
            </a:r>
            <a:r>
              <a:rPr lang="en-US" sz="2000" u="sng" dirty="0" smtClean="0">
                <a:solidFill>
                  <a:schemeClr val="accent1"/>
                </a:solidFill>
              </a:rPr>
              <a:t>STEP</a:t>
            </a:r>
            <a:r>
              <a:rPr lang="en-US" sz="2000" dirty="0" smtClean="0">
                <a:solidFill>
                  <a:schemeClr val="accent1"/>
                </a:solidFill>
              </a:rPr>
              <a:t>		</a:t>
            </a:r>
            <a:r>
              <a:rPr lang="en-US" sz="2000" u="sng" dirty="0" smtClean="0">
                <a:solidFill>
                  <a:schemeClr val="accent1"/>
                </a:solidFill>
              </a:rPr>
              <a:t>INSTRUCTION</a:t>
            </a:r>
          </a:p>
          <a:p>
            <a:pPr marL="82296" indent="0">
              <a:buNone/>
            </a:pPr>
            <a:r>
              <a:rPr lang="en-US" sz="2000" dirty="0" smtClean="0">
                <a:solidFill>
                  <a:schemeClr val="accent1"/>
                </a:solidFill>
              </a:rPr>
              <a:t>1. 				5.</a:t>
            </a:r>
          </a:p>
          <a:p>
            <a:pPr marL="82296" indent="0">
              <a:buNone/>
            </a:pPr>
            <a:r>
              <a:rPr lang="en-US" sz="2000" dirty="0" smtClean="0">
                <a:solidFill>
                  <a:schemeClr val="accent1"/>
                </a:solidFill>
              </a:rPr>
              <a:t>2. 				6.</a:t>
            </a:r>
          </a:p>
          <a:p>
            <a:pPr marL="82296" indent="0">
              <a:buNone/>
            </a:pPr>
            <a:r>
              <a:rPr lang="en-US" sz="2000" dirty="0" smtClean="0">
                <a:solidFill>
                  <a:schemeClr val="accent1"/>
                </a:solidFill>
              </a:rPr>
              <a:t>3.				7.</a:t>
            </a:r>
          </a:p>
          <a:p>
            <a:pPr marL="82296" indent="0">
              <a:buNone/>
            </a:pPr>
            <a:r>
              <a:rPr lang="en-US" sz="2000" dirty="0" smtClean="0">
                <a:solidFill>
                  <a:schemeClr val="accent1"/>
                </a:solidFill>
              </a:rPr>
              <a:t>4.				8.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95400" y="138804"/>
            <a:ext cx="7498080" cy="146139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 sz="2000" dirty="0" smtClean="0"/>
              <a:t>Program to:</a:t>
            </a:r>
          </a:p>
          <a:p>
            <a:pPr marL="539496" indent="-457200">
              <a:buAutoNum type="arabicParenR"/>
            </a:pPr>
            <a:r>
              <a:rPr lang="en-US" sz="2000" dirty="0" smtClean="0"/>
              <a:t>Read WAGE and BONUS amount from INPUT</a:t>
            </a:r>
          </a:p>
          <a:p>
            <a:pPr marL="539496" indent="-457200">
              <a:buAutoNum type="arabicParenR"/>
            </a:pPr>
            <a:r>
              <a:rPr lang="en-US" sz="2000" dirty="0" smtClean="0"/>
              <a:t>Compute total PAY</a:t>
            </a:r>
          </a:p>
          <a:p>
            <a:pPr marL="539496" indent="-457200">
              <a:buAutoNum type="arabicParenR"/>
            </a:pPr>
            <a:r>
              <a:rPr lang="en-US" sz="2000" dirty="0" smtClean="0"/>
              <a:t>Output total PAY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98" y="1600200"/>
            <a:ext cx="7499350" cy="3229032"/>
          </a:xfrm>
        </p:spPr>
      </p:pic>
    </p:spTree>
    <p:extLst>
      <p:ext uri="{BB962C8B-B14F-4D97-AF65-F5344CB8AC3E}">
        <p14:creationId xmlns:p14="http://schemas.microsoft.com/office/powerpoint/2010/main" val="26994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LMC STORED PROGRAM CONCEPTS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24" y="1129128"/>
            <a:ext cx="7499350" cy="3422033"/>
          </a:xfr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295400" y="4462302"/>
            <a:ext cx="7498080" cy="2371194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 sz="2800" u="sng" dirty="0" smtClean="0"/>
              <a:t>ISSUES:</a:t>
            </a:r>
          </a:p>
          <a:p>
            <a:r>
              <a:rPr lang="en-US" sz="1800" dirty="0" smtClean="0"/>
              <a:t>Where is LMC program stored?</a:t>
            </a:r>
          </a:p>
          <a:p>
            <a:r>
              <a:rPr lang="en-US" sz="1800" dirty="0" smtClean="0"/>
              <a:t>How does LMC understand instructions like STOP? It only likes numbers.</a:t>
            </a:r>
          </a:p>
          <a:p>
            <a:r>
              <a:rPr lang="en-US" sz="1800" dirty="0" smtClean="0"/>
              <a:t>How does LMC handle symbolic labels like A, B, C</a:t>
            </a:r>
          </a:p>
          <a:p>
            <a:pPr marL="82296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 </a:t>
            </a:r>
            <a:r>
              <a:rPr lang="en-US" sz="1800" dirty="0" smtClean="0">
                <a:solidFill>
                  <a:srgbClr val="FF0000"/>
                </a:solidFill>
              </a:rPr>
              <a:t>ANSWERS (Stored Program Concept):</a:t>
            </a:r>
          </a:p>
        </p:txBody>
      </p:sp>
    </p:spTree>
    <p:extLst>
      <p:ext uri="{BB962C8B-B14F-4D97-AF65-F5344CB8AC3E}">
        <p14:creationId xmlns:p14="http://schemas.microsoft.com/office/powerpoint/2010/main" val="177966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>
            <a:normAutofit/>
          </a:bodyPr>
          <a:lstStyle/>
          <a:p>
            <a:r>
              <a:rPr lang="en-US" sz="2600" dirty="0" smtClean="0"/>
              <a:t>LMC MACHINGE LANGUAGE AND ASSEMBLY LANGUAGE</a:t>
            </a:r>
            <a:endParaRPr lang="en-US" sz="2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08" y="1295400"/>
            <a:ext cx="6968312" cy="4800600"/>
          </a:xfrm>
        </p:spPr>
      </p:pic>
    </p:spTree>
    <p:extLst>
      <p:ext uri="{BB962C8B-B14F-4D97-AF65-F5344CB8AC3E}">
        <p14:creationId xmlns:p14="http://schemas.microsoft.com/office/powerpoint/2010/main" val="256225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INSTRUCTION SEQUENCE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66" y="1295400"/>
            <a:ext cx="6842234" cy="4800600"/>
          </a:xfrm>
        </p:spPr>
      </p:pic>
    </p:spTree>
    <p:extLst>
      <p:ext uri="{BB962C8B-B14F-4D97-AF65-F5344CB8AC3E}">
        <p14:creationId xmlns:p14="http://schemas.microsoft.com/office/powerpoint/2010/main" val="263677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INSTRUCTION SEQUENCE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95400" y="4462302"/>
            <a:ext cx="7498080" cy="2371194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 sz="2800" dirty="0" smtClean="0"/>
              <a:t>Control Flow</a:t>
            </a:r>
          </a:p>
          <a:p>
            <a:r>
              <a:rPr lang="en-US" sz="1800" dirty="0" smtClean="0"/>
              <a:t>BRANCH always puts a new address in the instruction counter.</a:t>
            </a:r>
          </a:p>
          <a:p>
            <a:r>
              <a:rPr lang="en-US" sz="1800" dirty="0" smtClean="0"/>
              <a:t>BRANCH ZERO puts a new address in the instruction counter if the REGISTER is 0. Otherwise it increases the instruction counter by 1.</a:t>
            </a:r>
          </a:p>
          <a:p>
            <a:pPr marL="82296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     Examples: BRANCH 02</a:t>
            </a:r>
          </a:p>
          <a:p>
            <a:pPr marL="82296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	</a:t>
            </a:r>
            <a:r>
              <a:rPr lang="en-US" sz="1800" dirty="0" smtClean="0">
                <a:solidFill>
                  <a:srgbClr val="FF0000"/>
                </a:solidFill>
              </a:rPr>
              <a:t>        BRANCH ZERO 06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08" y="1169905"/>
            <a:ext cx="7499350" cy="3292397"/>
          </a:xfrm>
        </p:spPr>
      </p:pic>
    </p:spTree>
    <p:extLst>
      <p:ext uri="{BB962C8B-B14F-4D97-AF65-F5344CB8AC3E}">
        <p14:creationId xmlns:p14="http://schemas.microsoft.com/office/powerpoint/2010/main" val="255870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INSTRUCTION SEQUENCE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08" y="1295400"/>
            <a:ext cx="6790202" cy="4800600"/>
          </a:xfr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423029" y="4454961"/>
            <a:ext cx="3535680" cy="2371194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 sz="2800" dirty="0" smtClean="0"/>
              <a:t>So what are:</a:t>
            </a:r>
          </a:p>
          <a:p>
            <a:pPr marL="82296" indent="0">
              <a:buNone/>
            </a:pPr>
            <a:r>
              <a:rPr lang="en-US" sz="1800" dirty="0" smtClean="0"/>
              <a:t>MIPS and MHz all about?</a:t>
            </a:r>
          </a:p>
        </p:txBody>
      </p:sp>
    </p:spTree>
    <p:extLst>
      <p:ext uri="{BB962C8B-B14F-4D97-AF65-F5344CB8AC3E}">
        <p14:creationId xmlns:p14="http://schemas.microsoft.com/office/powerpoint/2010/main" val="197957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Little Man Computer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059" y="1417638"/>
            <a:ext cx="6877138" cy="4800600"/>
          </a:xfrm>
        </p:spPr>
      </p:pic>
    </p:spTree>
    <p:extLst>
      <p:ext uri="{BB962C8B-B14F-4D97-AF65-F5344CB8AC3E}">
        <p14:creationId xmlns:p14="http://schemas.microsoft.com/office/powerpoint/2010/main" val="397886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100" dirty="0" smtClean="0"/>
              <a:t>BASIC FACTS TO ASK ABOUT ANY COMPUTER</a:t>
            </a:r>
            <a:endParaRPr lang="en-US" sz="3100" dirty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1219200" y="1295400"/>
            <a:ext cx="7498080" cy="4800600"/>
          </a:xfrm>
        </p:spPr>
        <p:txBody>
          <a:bodyPr>
            <a:normAutofit lnSpcReduction="10000"/>
          </a:bodyPr>
          <a:lstStyle/>
          <a:p>
            <a:pPr marL="596646" indent="-514350">
              <a:buAutoNum type="arabicPeriod"/>
            </a:pPr>
            <a:r>
              <a:rPr lang="en-US" sz="3000" dirty="0" smtClean="0"/>
              <a:t>MEMORY</a:t>
            </a:r>
          </a:p>
          <a:p>
            <a:pPr marL="870966" lvl="1" indent="-514350">
              <a:buFont typeface="+mj-lt"/>
              <a:buAutoNum type="alphaLcParenR"/>
            </a:pPr>
            <a:r>
              <a:rPr lang="en-US" sz="2500" dirty="0" smtClean="0"/>
              <a:t>BASIC UNIT		3 DECIMAL DIGIT NUMBER</a:t>
            </a:r>
          </a:p>
          <a:p>
            <a:pPr marL="870966" lvl="1" indent="-514350">
              <a:buAutoNum type="alphaLcParenR"/>
            </a:pPr>
            <a:r>
              <a:rPr lang="en-US" sz="2500" dirty="0" smtClean="0"/>
              <a:t>MAXIMUM SIZE	100 LOCATIONS</a:t>
            </a:r>
          </a:p>
          <a:p>
            <a:pPr marL="356616" lvl="1" indent="0">
              <a:buNone/>
            </a:pPr>
            <a:endParaRPr lang="en-US" sz="2500" dirty="0" smtClean="0"/>
          </a:p>
          <a:p>
            <a:pPr marL="596646" indent="-514350">
              <a:buAutoNum type="arabicPeriod"/>
            </a:pPr>
            <a:r>
              <a:rPr lang="en-US" sz="3000" dirty="0" smtClean="0"/>
              <a:t>REGISTERS</a:t>
            </a:r>
          </a:p>
          <a:p>
            <a:pPr marL="870966" lvl="1" indent="-514350">
              <a:buFont typeface="+mj-lt"/>
              <a:buAutoNum type="alphaLcParenR"/>
            </a:pPr>
            <a:r>
              <a:rPr lang="en-US" sz="2500" dirty="0" smtClean="0"/>
              <a:t>HOW MANY		1</a:t>
            </a:r>
          </a:p>
          <a:p>
            <a:pPr marL="870966" lvl="1" indent="-514350">
              <a:buAutoNum type="alphaLcParenR"/>
            </a:pPr>
            <a:r>
              <a:rPr lang="en-US" sz="2500" dirty="0" smtClean="0"/>
              <a:t>NUMBERS		3 DECIMAL DIGIT NUMBER</a:t>
            </a:r>
          </a:p>
          <a:p>
            <a:pPr marL="356616" lvl="1" indent="0">
              <a:buNone/>
            </a:pPr>
            <a:endParaRPr lang="en-US" sz="2500" dirty="0" smtClean="0"/>
          </a:p>
          <a:p>
            <a:pPr marL="596646" indent="-514350">
              <a:buAutoNum type="arabicPeriod"/>
            </a:pPr>
            <a:r>
              <a:rPr lang="en-US" sz="3000" dirty="0" smtClean="0"/>
              <a:t>INSTRUCTIONS</a:t>
            </a:r>
          </a:p>
          <a:p>
            <a:pPr marL="870966" lvl="1" indent="-514350">
              <a:buFont typeface="+mj-lt"/>
              <a:buAutoNum type="alphaLcParenR"/>
            </a:pPr>
            <a:r>
              <a:rPr lang="en-US" sz="2500" dirty="0" smtClean="0"/>
              <a:t>NUMBER		7 INSTRUCTIONS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57967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‘Real’ Computer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08" y="1417638"/>
            <a:ext cx="6769191" cy="4800600"/>
          </a:xfrm>
        </p:spPr>
      </p:pic>
    </p:spTree>
    <p:extLst>
      <p:ext uri="{BB962C8B-B14F-4D97-AF65-F5344CB8AC3E}">
        <p14:creationId xmlns:p14="http://schemas.microsoft.com/office/powerpoint/2010/main" val="186862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164102"/>
          </a:xfrm>
        </p:spPr>
        <p:txBody>
          <a:bodyPr/>
          <a:lstStyle/>
          <a:p>
            <a:r>
              <a:rPr lang="en-US" dirty="0" smtClean="0"/>
              <a:t>Why bother?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5486400"/>
            <a:ext cx="740664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Why should you, as a manager, care about information technology? </a:t>
            </a:r>
            <a:endParaRPr lang="en-US" dirty="0"/>
          </a:p>
        </p:txBody>
      </p:sp>
      <p:pic>
        <p:nvPicPr>
          <p:cNvPr id="4" name="Picture 4" descr="http://www.abiie.com/images/icon_problem_man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7800"/>
            <a:ext cx="3735107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623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100" dirty="0" smtClean="0"/>
              <a:t>INTEL PENTIUM 4 ANSWERS</a:t>
            </a:r>
            <a:endParaRPr lang="en-US" sz="3100" dirty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1219200" y="1219200"/>
            <a:ext cx="7924800" cy="5638800"/>
          </a:xfrm>
        </p:spPr>
        <p:txBody>
          <a:bodyPr>
            <a:normAutofit fontScale="92500" lnSpcReduction="10000"/>
          </a:bodyPr>
          <a:lstStyle/>
          <a:p>
            <a:pPr marL="596646" indent="-514350">
              <a:buAutoNum type="arabicPeriod"/>
            </a:pPr>
            <a:r>
              <a:rPr lang="en-US" sz="3000" dirty="0" smtClean="0"/>
              <a:t>MEMORY</a:t>
            </a:r>
          </a:p>
          <a:p>
            <a:pPr marL="870966" lvl="1" indent="-514350">
              <a:buFont typeface="+mj-lt"/>
              <a:buAutoNum type="alphaLcParenR"/>
            </a:pPr>
            <a:r>
              <a:rPr lang="en-US" sz="2500" dirty="0" smtClean="0"/>
              <a:t>BASIC UNIT		8 BINATY DIGITS (BITS) = 1 BYTE</a:t>
            </a:r>
            <a:r>
              <a:rPr lang="en-US" sz="2500" dirty="0"/>
              <a:t>	</a:t>
            </a:r>
            <a:r>
              <a:rPr lang="en-US" sz="2500" dirty="0" smtClean="0"/>
              <a:t>			</a:t>
            </a:r>
          </a:p>
          <a:p>
            <a:pPr marL="870966" lvl="1" indent="-514350">
              <a:buFont typeface="+mj-lt"/>
              <a:buAutoNum type="alphaLcParenR"/>
            </a:pPr>
            <a:endParaRPr lang="en-US" sz="2500" dirty="0" smtClean="0"/>
          </a:p>
          <a:p>
            <a:pPr marL="870966" lvl="1" indent="-514350">
              <a:buAutoNum type="alphaLcParenR"/>
            </a:pPr>
            <a:r>
              <a:rPr lang="en-US" sz="2500" dirty="0" smtClean="0"/>
              <a:t>MAXIMUM SIZE	32 BITS = 4 BYTES</a:t>
            </a:r>
          </a:p>
          <a:p>
            <a:pPr marL="870966" lvl="1" indent="-514350">
              <a:buAutoNum type="alphaLcParenR"/>
            </a:pPr>
            <a:r>
              <a:rPr lang="en-US" sz="2500" dirty="0" smtClean="0"/>
              <a:t>TYPICAL SIZE 		MEMORY RAM: 128 MB – 1GB</a:t>
            </a:r>
          </a:p>
          <a:p>
            <a:pPr marL="870966" lvl="1" indent="-514350">
              <a:buAutoNum type="alphaLcParenR"/>
            </a:pPr>
            <a:endParaRPr lang="en-US" sz="2500" dirty="0" smtClean="0"/>
          </a:p>
          <a:p>
            <a:pPr marL="596646" indent="-514350">
              <a:buAutoNum type="arabicPeriod"/>
            </a:pPr>
            <a:r>
              <a:rPr lang="en-US" sz="3000" dirty="0" smtClean="0"/>
              <a:t>REGISTERS</a:t>
            </a:r>
          </a:p>
          <a:p>
            <a:pPr marL="870966" lvl="1" indent="-514350">
              <a:buFont typeface="+mj-lt"/>
              <a:buAutoNum type="alphaLcParenR"/>
            </a:pPr>
            <a:r>
              <a:rPr lang="en-US" sz="2500" dirty="0" smtClean="0"/>
              <a:t>HOW MANY		ABOUT 50 REGISTERS</a:t>
            </a:r>
          </a:p>
          <a:p>
            <a:pPr marL="870966" lvl="1" indent="-514350">
              <a:buAutoNum type="alphaLcParenR"/>
            </a:pPr>
            <a:r>
              <a:rPr lang="en-US" sz="2500" dirty="0" smtClean="0"/>
              <a:t>NUMBERS		BARIOUS TYPES</a:t>
            </a:r>
          </a:p>
          <a:p>
            <a:pPr marL="356616" lvl="1" indent="0">
              <a:buNone/>
            </a:pPr>
            <a:endParaRPr lang="en-US" sz="2500" dirty="0" smtClean="0"/>
          </a:p>
          <a:p>
            <a:pPr marL="596646" indent="-514350">
              <a:buAutoNum type="arabicPeriod"/>
            </a:pPr>
            <a:r>
              <a:rPr lang="en-US" sz="3000" dirty="0" smtClean="0"/>
              <a:t>INSTRUCTIONS</a:t>
            </a:r>
          </a:p>
          <a:p>
            <a:pPr marL="870966" lvl="1" indent="-514350">
              <a:buFont typeface="+mj-lt"/>
              <a:buAutoNum type="alphaLcParenR"/>
            </a:pPr>
            <a:r>
              <a:rPr lang="en-US" sz="2500" dirty="0" smtClean="0"/>
              <a:t>NUMBER		ABOUT 500</a:t>
            </a:r>
            <a:endParaRPr lang="en-US" sz="25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29200" y="2209800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934200" y="2209800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029200" y="2324100"/>
            <a:ext cx="2971800" cy="228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0 0 1 0 1 1 0 1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096000" y="2038351"/>
            <a:ext cx="838200" cy="228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 sz="1600" dirty="0" smtClean="0">
                <a:solidFill>
                  <a:schemeClr val="accent1"/>
                </a:solidFill>
              </a:rPr>
              <a:t>8 BITS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28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 smtClean="0"/>
              <a:t>Real computers don’t store and calculate with 3-digit decimal numbers</a:t>
            </a:r>
          </a:p>
          <a:p>
            <a:pPr lvl="0"/>
            <a:r>
              <a:rPr lang="en-US" dirty="0" smtClean="0"/>
              <a:t>A bit (binary digit) distinguishes between tow states</a:t>
            </a:r>
          </a:p>
          <a:p>
            <a:pPr lvl="1"/>
            <a:r>
              <a:rPr lang="en-US" dirty="0" smtClean="0"/>
              <a:t>TRUE and FALSE</a:t>
            </a:r>
          </a:p>
          <a:p>
            <a:pPr lvl="1"/>
            <a:r>
              <a:rPr lang="en-US" dirty="0" smtClean="0"/>
              <a:t>1 and 0</a:t>
            </a:r>
          </a:p>
          <a:p>
            <a:pPr lvl="0"/>
            <a:r>
              <a:rPr lang="en-US" dirty="0" smtClean="0"/>
              <a:t>Bits are easier to implement in machines</a:t>
            </a:r>
          </a:p>
          <a:p>
            <a:pPr lvl="1"/>
            <a:r>
              <a:rPr lang="en-US" dirty="0" smtClean="0"/>
              <a:t>Light bulbs on or off</a:t>
            </a:r>
          </a:p>
          <a:p>
            <a:pPr lvl="1"/>
            <a:r>
              <a:rPr lang="en-US" dirty="0" smtClean="0"/>
              <a:t>High vs. low voltages (on wires)</a:t>
            </a:r>
          </a:p>
          <a:p>
            <a:pPr lvl="1"/>
            <a:r>
              <a:rPr lang="en-US" dirty="0" smtClean="0"/>
              <a:t>Magnetized or not (computer hard disks, floppies, tapes)</a:t>
            </a:r>
          </a:p>
          <a:p>
            <a:pPr lvl="1"/>
            <a:r>
              <a:rPr lang="en-US" dirty="0" smtClean="0"/>
              <a:t>Pit or no pit detected by a laser (compact discs)</a:t>
            </a:r>
          </a:p>
        </p:txBody>
      </p:sp>
    </p:spTree>
    <p:extLst>
      <p:ext uri="{BB962C8B-B14F-4D97-AF65-F5344CB8AC3E}">
        <p14:creationId xmlns:p14="http://schemas.microsoft.com/office/powerpoint/2010/main" val="824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Interpretation of a decimal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lvl="0" indent="0" algn="ctr">
              <a:buNone/>
            </a:pPr>
            <a:r>
              <a:rPr lang="en-US" dirty="0" smtClean="0"/>
              <a:t>3	7	9</a:t>
            </a:r>
          </a:p>
          <a:p>
            <a:pPr marL="82296" lvl="0" indent="0" algn="ctr">
              <a:buNone/>
            </a:pPr>
            <a:endParaRPr lang="en-US" dirty="0" smtClean="0"/>
          </a:p>
          <a:p>
            <a:pPr marL="82296" lvl="0" indent="0" algn="ctr">
              <a:buNone/>
            </a:pPr>
            <a:endParaRPr lang="en-US" dirty="0"/>
          </a:p>
          <a:p>
            <a:pPr marL="82296" lvl="0" indent="0" algn="ctr">
              <a:buNone/>
            </a:pPr>
            <a:endParaRPr lang="en-US" dirty="0" smtClean="0"/>
          </a:p>
          <a:p>
            <a:pPr marL="82296" lv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3x100     +     7x10       +       9x1</a:t>
            </a:r>
          </a:p>
          <a:p>
            <a:pPr marL="82296" lvl="0" indent="0">
              <a:buNone/>
            </a:pPr>
            <a:r>
              <a:rPr lang="en-US" dirty="0" smtClean="0"/>
              <a:t>            3x10</a:t>
            </a:r>
            <a:r>
              <a:rPr lang="en-US" baseline="30000" dirty="0" smtClean="0"/>
              <a:t>2</a:t>
            </a:r>
            <a:r>
              <a:rPr lang="en-US" dirty="0" smtClean="0"/>
              <a:t>      +     7x10</a:t>
            </a:r>
            <a:r>
              <a:rPr lang="en-US" baseline="30000" dirty="0" smtClean="0"/>
              <a:t>1</a:t>
            </a:r>
            <a:r>
              <a:rPr lang="en-US" dirty="0" smtClean="0"/>
              <a:t>      +       9x10</a:t>
            </a:r>
            <a:r>
              <a:rPr lang="en-US" baseline="30000" dirty="0" smtClean="0"/>
              <a:t>0</a:t>
            </a:r>
          </a:p>
        </p:txBody>
      </p:sp>
      <p:cxnSp>
        <p:nvCxnSpPr>
          <p:cNvPr id="5" name="Elbow Connector 4"/>
          <p:cNvCxnSpPr/>
          <p:nvPr/>
        </p:nvCxnSpPr>
        <p:spPr>
          <a:xfrm rot="5400000">
            <a:off x="2895600" y="2133600"/>
            <a:ext cx="1524000" cy="1371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 rot="16200000" flipH="1">
            <a:off x="6019800" y="2133600"/>
            <a:ext cx="1524000" cy="1371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181600" y="2057400"/>
            <a:ext cx="0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70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Interpretation of a decimal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lvl="0" indent="0" algn="ctr">
              <a:buNone/>
            </a:pPr>
            <a:r>
              <a:rPr lang="en-US" dirty="0" smtClean="0"/>
              <a:t>1	1	0	1	1</a:t>
            </a:r>
          </a:p>
          <a:p>
            <a:pPr marL="82296" lvl="0" indent="0" algn="ctr">
              <a:buNone/>
            </a:pPr>
            <a:endParaRPr lang="en-US" dirty="0" smtClean="0"/>
          </a:p>
          <a:p>
            <a:pPr marL="82296" lvl="0" indent="0" algn="ctr">
              <a:buNone/>
            </a:pPr>
            <a:endParaRPr lang="en-US" dirty="0"/>
          </a:p>
          <a:p>
            <a:pPr marL="82296" lvl="0" indent="0" algn="ctr">
              <a:buNone/>
            </a:pPr>
            <a:endParaRPr lang="en-US" dirty="0" smtClean="0"/>
          </a:p>
          <a:p>
            <a:pPr marL="82296" lvl="0" indent="0">
              <a:buNone/>
            </a:pPr>
            <a:r>
              <a:rPr lang="en-US" baseline="30000" dirty="0"/>
              <a:t> </a:t>
            </a:r>
            <a:r>
              <a:rPr lang="en-US" dirty="0" smtClean="0"/>
              <a:t>    1x2</a:t>
            </a:r>
            <a:r>
              <a:rPr lang="en-US" baseline="30000" dirty="0" smtClean="0"/>
              <a:t>4</a:t>
            </a:r>
            <a:r>
              <a:rPr lang="en-US" dirty="0" smtClean="0"/>
              <a:t>   +   1x2</a:t>
            </a:r>
            <a:r>
              <a:rPr lang="en-US" baseline="30000" dirty="0" smtClean="0"/>
              <a:t>3</a:t>
            </a:r>
            <a:r>
              <a:rPr lang="en-US" dirty="0" smtClean="0"/>
              <a:t>   +  0x2</a:t>
            </a:r>
            <a:r>
              <a:rPr lang="en-US" baseline="30000" dirty="0" smtClean="0"/>
              <a:t>2</a:t>
            </a:r>
            <a:r>
              <a:rPr lang="en-US" dirty="0" smtClean="0"/>
              <a:t>   +   1x2</a:t>
            </a:r>
            <a:r>
              <a:rPr lang="en-US" baseline="30000" dirty="0" smtClean="0"/>
              <a:t>1</a:t>
            </a:r>
            <a:r>
              <a:rPr lang="en-US" dirty="0" smtClean="0"/>
              <a:t>   +  1x2</a:t>
            </a:r>
            <a:r>
              <a:rPr lang="en-US" baseline="30000" dirty="0" smtClean="0"/>
              <a:t>0 </a:t>
            </a:r>
            <a:r>
              <a:rPr lang="en-US" dirty="0" smtClean="0"/>
              <a:t>   </a:t>
            </a:r>
          </a:p>
          <a:p>
            <a:pPr marL="82296" lvl="0" indent="0">
              <a:buNone/>
            </a:pPr>
            <a:r>
              <a:rPr lang="en-US" baseline="30000" dirty="0"/>
              <a:t> </a:t>
            </a:r>
            <a:r>
              <a:rPr lang="en-US" baseline="30000" dirty="0" smtClean="0"/>
              <a:t>      </a:t>
            </a:r>
            <a:r>
              <a:rPr lang="en-US" dirty="0" smtClean="0"/>
              <a:t>1x16   +   1x8    +  0x4    +   1x2    +   1x12</a:t>
            </a:r>
          </a:p>
          <a:p>
            <a:pPr marL="82296" lvl="0" indent="0" algn="ctr">
              <a:buNone/>
            </a:pPr>
            <a:r>
              <a:rPr lang="en-US" dirty="0" smtClean="0"/>
              <a:t>127</a:t>
            </a:r>
          </a:p>
        </p:txBody>
      </p:sp>
      <p:cxnSp>
        <p:nvCxnSpPr>
          <p:cNvPr id="5" name="Elbow Connector 4"/>
          <p:cNvCxnSpPr/>
          <p:nvPr/>
        </p:nvCxnSpPr>
        <p:spPr>
          <a:xfrm rot="5400000">
            <a:off x="2089404" y="2285999"/>
            <a:ext cx="1524000" cy="1066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 rot="16200000" flipH="1">
            <a:off x="6733796" y="2323609"/>
            <a:ext cx="1523999" cy="10347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181600" y="2057400"/>
            <a:ext cx="0" cy="15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/>
          <p:nvPr/>
        </p:nvCxnSpPr>
        <p:spPr>
          <a:xfrm rot="5400000">
            <a:off x="3254502" y="2568701"/>
            <a:ext cx="1524000" cy="5013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rot="16200000" flipH="1">
            <a:off x="5570847" y="2544454"/>
            <a:ext cx="1545608" cy="5714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19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 smtClean="0"/>
              <a:t>CPU = Central Processing Unit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Internal clock ticks very fast (e.g. 1.6GHz = 1.6 billion ticks per second)</a:t>
            </a:r>
          </a:p>
          <a:p>
            <a:pPr lvl="1"/>
            <a:r>
              <a:rPr lang="en-US" dirty="0" smtClean="0"/>
              <a:t>Activities are synchronized to start on a clock tick</a:t>
            </a:r>
          </a:p>
          <a:p>
            <a:pPr lvl="1"/>
            <a:r>
              <a:rPr lang="en-US" dirty="0" smtClean="0"/>
              <a:t>Some activities take more than one clock tick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Instruction execution is automatic</a:t>
            </a:r>
          </a:p>
          <a:p>
            <a:pPr lvl="1"/>
            <a:r>
              <a:rPr lang="en-US" dirty="0" smtClean="0"/>
              <a:t>(tick) find memory address of nest instruction</a:t>
            </a:r>
          </a:p>
          <a:p>
            <a:pPr lvl="1"/>
            <a:r>
              <a:rPr lang="en-US" dirty="0"/>
              <a:t>(</a:t>
            </a:r>
            <a:r>
              <a:rPr lang="en-US" dirty="0" smtClean="0"/>
              <a:t>tick) retrieve instruction from memory</a:t>
            </a:r>
            <a:endParaRPr lang="en-US" dirty="0"/>
          </a:p>
          <a:p>
            <a:pPr lvl="1"/>
            <a:r>
              <a:rPr lang="en-US" dirty="0"/>
              <a:t>(tick</a:t>
            </a:r>
            <a:r>
              <a:rPr lang="en-US" dirty="0" smtClean="0"/>
              <a:t>) decode the instruction</a:t>
            </a:r>
            <a:endParaRPr lang="en-US" dirty="0"/>
          </a:p>
          <a:p>
            <a:pPr lvl="1"/>
            <a:r>
              <a:rPr lang="en-US" dirty="0"/>
              <a:t>(tick</a:t>
            </a:r>
            <a:r>
              <a:rPr lang="en-US" dirty="0" smtClean="0"/>
              <a:t>) fetch argument from memory if necessary</a:t>
            </a:r>
            <a:endParaRPr lang="en-US" dirty="0"/>
          </a:p>
          <a:p>
            <a:pPr lvl="1"/>
            <a:r>
              <a:rPr lang="en-US" dirty="0"/>
              <a:t>(tick</a:t>
            </a:r>
            <a:r>
              <a:rPr lang="en-US" dirty="0" smtClean="0"/>
              <a:t>) execution instruction</a:t>
            </a:r>
            <a:endParaRPr lang="en-US" dirty="0"/>
          </a:p>
          <a:p>
            <a:pPr lvl="1"/>
            <a:r>
              <a:rPr lang="en-US" dirty="0"/>
              <a:t>(tick</a:t>
            </a:r>
            <a:r>
              <a:rPr lang="en-US" dirty="0" smtClean="0"/>
              <a:t>) store result in memory if necessary</a:t>
            </a:r>
          </a:p>
        </p:txBody>
      </p:sp>
    </p:spTree>
    <p:extLst>
      <p:ext uri="{BB962C8B-B14F-4D97-AF65-F5344CB8AC3E}">
        <p14:creationId xmlns:p14="http://schemas.microsoft.com/office/powerpoint/2010/main" val="55660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and Memory Interaction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76" y="2325624"/>
            <a:ext cx="3316224" cy="3084576"/>
          </a:xfrm>
        </p:spPr>
      </p:pic>
    </p:spTree>
    <p:extLst>
      <p:ext uri="{BB962C8B-B14F-4D97-AF65-F5344CB8AC3E}">
        <p14:creationId xmlns:p14="http://schemas.microsoft.com/office/powerpoint/2010/main" val="243045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and Memory Interaction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67" y="2293620"/>
            <a:ext cx="3328416" cy="3108960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219200" y="5486400"/>
            <a:ext cx="7739509" cy="1339754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CPU: I need the contents of memory location 50!</a:t>
            </a:r>
            <a:endParaRPr lang="en-US" sz="1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05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and Memory Interaction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19200" y="5486400"/>
            <a:ext cx="7739509" cy="1339754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 sz="2800" dirty="0" smtClean="0">
                <a:solidFill>
                  <a:srgbClr val="0070C0"/>
                </a:solidFill>
              </a:rPr>
              <a:t>Memory: Location 50 contains the number 127</a:t>
            </a:r>
            <a:endParaRPr lang="en-US" sz="1800" dirty="0" smtClean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67" y="2293620"/>
            <a:ext cx="3328416" cy="3108960"/>
          </a:xfrm>
        </p:spPr>
      </p:pic>
    </p:spTree>
    <p:extLst>
      <p:ext uri="{BB962C8B-B14F-4D97-AF65-F5344CB8AC3E}">
        <p14:creationId xmlns:p14="http://schemas.microsoft.com/office/powerpoint/2010/main" val="249209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219200"/>
            <a:ext cx="7498080" cy="5562600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dirty="0" smtClean="0"/>
              <a:t>Family: Determines the set of instructions it understands</a:t>
            </a:r>
          </a:p>
          <a:p>
            <a:pPr lvl="1"/>
            <a:r>
              <a:rPr lang="en-US" dirty="0" smtClean="0"/>
              <a:t>Intel 80386, 80486, Pentium, Pentium II, …</a:t>
            </a:r>
          </a:p>
          <a:p>
            <a:pPr lvl="1"/>
            <a:r>
              <a:rPr lang="en-US" dirty="0" smtClean="0"/>
              <a:t>Motorola: 68030, 68040</a:t>
            </a:r>
          </a:p>
          <a:p>
            <a:pPr lvl="0"/>
            <a:r>
              <a:rPr lang="en-US" dirty="0" smtClean="0"/>
              <a:t>Clock Speed</a:t>
            </a:r>
          </a:p>
          <a:p>
            <a:pPr lvl="1"/>
            <a:r>
              <a:rPr lang="en-US" dirty="0" smtClean="0"/>
              <a:t>Pentium: 500 MHz – 2.2 GHz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Data bus width: Size of data that can be manipulated at one time</a:t>
            </a:r>
          </a:p>
          <a:p>
            <a:pPr lvl="1"/>
            <a:r>
              <a:rPr lang="en-US" dirty="0" smtClean="0"/>
              <a:t>80486: 32 bits, Pentium: 64 bits</a:t>
            </a:r>
          </a:p>
          <a:p>
            <a:pPr marL="402336" lvl="1" indent="0">
              <a:buNone/>
            </a:pPr>
            <a:endParaRPr lang="en-US" dirty="0" smtClean="0"/>
          </a:p>
          <a:p>
            <a:pPr lvl="0"/>
            <a:r>
              <a:rPr lang="en-US" dirty="0" smtClean="0"/>
              <a:t>Address bus width: Limits the amount of memory that can be installed in the computer</a:t>
            </a:r>
          </a:p>
          <a:p>
            <a:pPr lvl="1"/>
            <a:r>
              <a:rPr lang="en-US" dirty="0" smtClean="0"/>
              <a:t>LMC: 3 decimal digits. Location______</a:t>
            </a:r>
          </a:p>
          <a:p>
            <a:pPr lvl="1"/>
            <a:r>
              <a:rPr lang="en-US" dirty="0" smtClean="0"/>
              <a:t>Pentium: 32 bits. Location______</a:t>
            </a:r>
          </a:p>
          <a:p>
            <a:pPr lvl="1"/>
            <a:r>
              <a:rPr lang="en-US" dirty="0" smtClean="0"/>
              <a:t>Itanium: 64 bits. Location______</a:t>
            </a:r>
          </a:p>
        </p:txBody>
      </p:sp>
    </p:spTree>
    <p:extLst>
      <p:ext uri="{BB962C8B-B14F-4D97-AF65-F5344CB8AC3E}">
        <p14:creationId xmlns:p14="http://schemas.microsoft.com/office/powerpoint/2010/main" val="225418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Expressing Memory Capacity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 smtClean="0"/>
              <a:t>Measured in bytes (=groups of 8 bits)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Each byte can store a binary number from 00000000 to 11111111 (255 = 2</a:t>
            </a:r>
            <a:r>
              <a:rPr lang="en-US" baseline="30000" dirty="0" smtClean="0"/>
              <a:t>8</a:t>
            </a:r>
            <a:r>
              <a:rPr lang="en-US" dirty="0" smtClean="0"/>
              <a:t>-1)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More generally: n binary digits can store numbers from – to 2</a:t>
            </a:r>
            <a:r>
              <a:rPr lang="en-US" baseline="30000" dirty="0" smtClean="0"/>
              <a:t>n</a:t>
            </a:r>
            <a:r>
              <a:rPr lang="en-US" dirty="0" smtClean="0"/>
              <a:t>-1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Frequently used multiples:</a:t>
            </a:r>
          </a:p>
          <a:p>
            <a:pPr lvl="1"/>
            <a:r>
              <a:rPr lang="en-US" dirty="0" smtClean="0"/>
              <a:t>Kilobyte (KB) = 1,024 (2</a:t>
            </a:r>
            <a:r>
              <a:rPr lang="en-US" baseline="30000" dirty="0" smtClean="0"/>
              <a:t>10</a:t>
            </a:r>
            <a:r>
              <a:rPr lang="en-US" dirty="0" smtClean="0"/>
              <a:t>) bytes</a:t>
            </a:r>
          </a:p>
          <a:p>
            <a:pPr lvl="1"/>
            <a:r>
              <a:rPr lang="en-US" dirty="0" smtClean="0"/>
              <a:t>Megabyte (MB) = 1024 KB = 1,048,576 (2</a:t>
            </a:r>
            <a:r>
              <a:rPr lang="en-US" baseline="30000" dirty="0" smtClean="0"/>
              <a:t>20</a:t>
            </a:r>
            <a:r>
              <a:rPr lang="en-US" dirty="0" smtClean="0"/>
              <a:t>) bytes</a:t>
            </a:r>
          </a:p>
          <a:p>
            <a:pPr lvl="1"/>
            <a:r>
              <a:rPr lang="en-US" dirty="0" smtClean="0"/>
              <a:t>Gigabyte (GB) = 1,024 MB ~ 1 billion (2</a:t>
            </a:r>
            <a:r>
              <a:rPr lang="en-US" baseline="30000" dirty="0" smtClean="0"/>
              <a:t>30</a:t>
            </a:r>
            <a:r>
              <a:rPr lang="en-US" dirty="0" smtClean="0"/>
              <a:t>) bytes</a:t>
            </a:r>
          </a:p>
        </p:txBody>
      </p:sp>
    </p:spTree>
    <p:extLst>
      <p:ext uri="{BB962C8B-B14F-4D97-AF65-F5344CB8AC3E}">
        <p14:creationId xmlns:p14="http://schemas.microsoft.com/office/powerpoint/2010/main" val="27859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Course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Become comfortable with the technologies that are shaping business today</a:t>
            </a:r>
          </a:p>
          <a:p>
            <a:pPr lvl="0"/>
            <a:r>
              <a:rPr lang="en-US" dirty="0" smtClean="0"/>
              <a:t>Acquire tolls that will help you assess technological trends long after you have left Sloan</a:t>
            </a:r>
          </a:p>
        </p:txBody>
      </p:sp>
    </p:spTree>
    <p:extLst>
      <p:ext uri="{BB962C8B-B14F-4D97-AF65-F5344CB8AC3E}">
        <p14:creationId xmlns:p14="http://schemas.microsoft.com/office/powerpoint/2010/main" val="256659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Semiconductor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 smtClean="0"/>
              <a:t>RAM (Random Access Memory)</a:t>
            </a:r>
          </a:p>
          <a:p>
            <a:pPr lvl="1"/>
            <a:r>
              <a:rPr lang="en-US" dirty="0" smtClean="0"/>
              <a:t>Can access any location equally fast</a:t>
            </a:r>
          </a:p>
          <a:p>
            <a:pPr lvl="1"/>
            <a:r>
              <a:rPr lang="en-US" dirty="0" smtClean="0"/>
              <a:t>Loses contents without power</a:t>
            </a:r>
          </a:p>
          <a:p>
            <a:pPr lvl="1"/>
            <a:r>
              <a:rPr lang="en-US" dirty="0" smtClean="0"/>
              <a:t>Two main types</a:t>
            </a:r>
          </a:p>
          <a:p>
            <a:pPr lvl="2"/>
            <a:r>
              <a:rPr lang="en-US" dirty="0" smtClean="0"/>
              <a:t>Static (SRAM): Faster, expensive</a:t>
            </a:r>
          </a:p>
          <a:p>
            <a:pPr lvl="2"/>
            <a:r>
              <a:rPr lang="en-US" dirty="0" smtClean="0"/>
              <a:t>Dynamic (DRAM): Slower, cheaper, consumes less power and space</a:t>
            </a:r>
          </a:p>
          <a:p>
            <a:pPr lvl="2"/>
            <a:endParaRPr lang="en-US" dirty="0" smtClean="0"/>
          </a:p>
          <a:p>
            <a:pPr lvl="0"/>
            <a:r>
              <a:rPr lang="en-US" dirty="0" smtClean="0"/>
              <a:t>ROM (Read Only Memory)</a:t>
            </a:r>
          </a:p>
          <a:p>
            <a:pPr lvl="1"/>
            <a:r>
              <a:rPr lang="en-US" dirty="0" smtClean="0"/>
              <a:t>Retains memory even without power</a:t>
            </a:r>
          </a:p>
          <a:p>
            <a:pPr lvl="1"/>
            <a:r>
              <a:rPr lang="en-US" dirty="0" smtClean="0"/>
              <a:t>Useful to store programs executed upon system start-up (</a:t>
            </a:r>
            <a:r>
              <a:rPr lang="en-US" dirty="0" err="1" smtClean="0"/>
              <a:t>e.g</a:t>
            </a:r>
            <a:r>
              <a:rPr lang="en-US" dirty="0" smtClean="0"/>
              <a:t> BIOS)</a:t>
            </a:r>
          </a:p>
        </p:txBody>
      </p:sp>
    </p:spTree>
    <p:extLst>
      <p:ext uri="{BB962C8B-B14F-4D97-AF65-F5344CB8AC3E}">
        <p14:creationId xmlns:p14="http://schemas.microsoft.com/office/powerpoint/2010/main" val="369534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Disks and Floppies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 smtClean="0"/>
              <a:t>Slower than main memory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Bits stored as magnetic field of different polarity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Magnetized surface of disk rotates under magnetized head (read/write mechanism)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Disk divided into tracks, each at different radius from center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Tracks are divided into sectors</a:t>
            </a:r>
          </a:p>
        </p:txBody>
      </p:sp>
    </p:spTree>
    <p:extLst>
      <p:ext uri="{BB962C8B-B14F-4D97-AF65-F5344CB8AC3E}">
        <p14:creationId xmlns:p14="http://schemas.microsoft.com/office/powerpoint/2010/main" val="370746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Disk Geometry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4279392" cy="533400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 smtClean="0"/>
              <a:t>Head moves back and forth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To read/write some data:</a:t>
            </a:r>
          </a:p>
          <a:p>
            <a:pPr lvl="0"/>
            <a:endParaRPr lang="en-US" dirty="0" smtClean="0"/>
          </a:p>
          <a:p>
            <a:pPr marL="596646" lvl="0" indent="-514350">
              <a:buFont typeface="+mj-lt"/>
              <a:buAutoNum type="arabicPeriod"/>
            </a:pPr>
            <a:r>
              <a:rPr lang="en-US" dirty="0" smtClean="0"/>
              <a:t>Head moves over desired track</a:t>
            </a:r>
          </a:p>
          <a:p>
            <a:pPr marL="596646" lvl="0" indent="-514350">
              <a:buFont typeface="+mj-lt"/>
              <a:buAutoNum type="arabicPeriod"/>
            </a:pPr>
            <a:endParaRPr lang="en-US" dirty="0"/>
          </a:p>
          <a:p>
            <a:pPr marL="596646" lvl="0" indent="-514350">
              <a:buFont typeface="+mj-lt"/>
              <a:buAutoNum type="arabicPeriod"/>
            </a:pPr>
            <a:r>
              <a:rPr lang="en-US" dirty="0" smtClean="0"/>
              <a:t>System waits until desired sector passes under head</a:t>
            </a:r>
          </a:p>
          <a:p>
            <a:pPr marL="596646" lvl="0" indent="-514350">
              <a:buFont typeface="+mj-lt"/>
              <a:buAutoNum type="arabicPeriod"/>
            </a:pPr>
            <a:endParaRPr lang="en-US" dirty="0"/>
          </a:p>
          <a:p>
            <a:pPr marL="596646" lvl="0" indent="-514350">
              <a:buFont typeface="+mj-lt"/>
              <a:buAutoNum type="arabicPeriod"/>
            </a:pPr>
            <a:r>
              <a:rPr lang="en-US" dirty="0" smtClean="0"/>
              <a:t>Data is read/written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715000" y="1417638"/>
            <a:ext cx="4736592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904" y="1981200"/>
            <a:ext cx="3816096" cy="392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2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CD-ROMs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 smtClean="0"/>
              <a:t>Slower than hard disks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Data is encoded by burning miniature “pits” on a </a:t>
            </a:r>
            <a:r>
              <a:rPr lang="en-US" dirty="0" err="1" smtClean="0"/>
              <a:t>photoreflective</a:t>
            </a:r>
            <a:r>
              <a:rPr lang="en-US" dirty="0" smtClean="0"/>
              <a:t> surface; read by laser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CDs can hold up to 650MB of data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CD-ROM drive maximum transfer speed is expressed in multiples of 150KB/sec</a:t>
            </a:r>
          </a:p>
          <a:p>
            <a:pPr lvl="1"/>
            <a:r>
              <a:rPr lang="en-US" dirty="0" smtClean="0"/>
              <a:t>4X drive </a:t>
            </a:r>
            <a:r>
              <a:rPr lang="en-US" dirty="0" smtClean="0">
                <a:sym typeface="Wingdings" panose="05000000000000000000" pitchFamily="2" charset="2"/>
              </a:rPr>
              <a:t> 600KB/sec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20X drive  3000KB/sec</a:t>
            </a:r>
            <a:endParaRPr lang="en-US" dirty="0" smtClean="0"/>
          </a:p>
          <a:p>
            <a:pPr marL="82296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49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DVD (Digital Video Disk)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320619"/>
            <a:ext cx="7498080" cy="2429498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 smtClean="0"/>
              <a:t>New, improved CD-ROM</a:t>
            </a:r>
          </a:p>
          <a:p>
            <a:pPr lvl="1"/>
            <a:r>
              <a:rPr lang="en-US" dirty="0" smtClean="0"/>
              <a:t>Smaller, denser, “pits”</a:t>
            </a:r>
          </a:p>
          <a:p>
            <a:pPr lvl="1"/>
            <a:r>
              <a:rPr lang="en-US" dirty="0" smtClean="0"/>
              <a:t>Two layers of “pits” recorded on the same disk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DVDs can hold up to 17GB of data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27647" y="4038600"/>
            <a:ext cx="7498080" cy="2590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118" y="3784237"/>
            <a:ext cx="7315200" cy="31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7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Keychain drives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Hold 16MB – 2GB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Attach to USB (Universal Serial Bus) port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Usually use “flash memory”</a:t>
            </a:r>
          </a:p>
          <a:p>
            <a:pPr lvl="1"/>
            <a:r>
              <a:rPr lang="en-US" dirty="0" smtClean="0"/>
              <a:t>A special kind of ROM that can be rapidly erased and re-recorded</a:t>
            </a:r>
          </a:p>
          <a:p>
            <a:pPr marL="82296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8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Keyboard</a:t>
            </a:r>
          </a:p>
          <a:p>
            <a:pPr lvl="1"/>
            <a:r>
              <a:rPr lang="en-US" dirty="0" smtClean="0"/>
              <a:t>Mouse</a:t>
            </a:r>
          </a:p>
          <a:p>
            <a:pPr lvl="1"/>
            <a:r>
              <a:rPr lang="en-US" dirty="0" smtClean="0"/>
              <a:t>Hard Disk</a:t>
            </a:r>
          </a:p>
          <a:p>
            <a:pPr lvl="1"/>
            <a:r>
              <a:rPr lang="en-US" dirty="0" smtClean="0"/>
              <a:t>Floppy Disk</a:t>
            </a:r>
          </a:p>
          <a:p>
            <a:pPr lvl="1"/>
            <a:r>
              <a:rPr lang="en-US" dirty="0" smtClean="0"/>
              <a:t>…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Printer</a:t>
            </a:r>
          </a:p>
          <a:p>
            <a:pPr lvl="1"/>
            <a:r>
              <a:rPr lang="en-US" dirty="0" smtClean="0"/>
              <a:t>Screen</a:t>
            </a:r>
          </a:p>
          <a:p>
            <a:pPr lvl="1"/>
            <a:r>
              <a:rPr lang="en-US" dirty="0" smtClean="0"/>
              <a:t>Speakers</a:t>
            </a:r>
          </a:p>
          <a:p>
            <a:pPr lvl="1"/>
            <a:r>
              <a:rPr lang="en-US" dirty="0" smtClean="0"/>
              <a:t>…</a:t>
            </a:r>
          </a:p>
          <a:p>
            <a:pPr marL="82296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4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Displays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 smtClean="0"/>
              <a:t>Computer screen divided into small dots (pixels)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Each pixel can be displayed in a different color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Screen resolution: Number of pixels per screen</a:t>
            </a:r>
          </a:p>
          <a:p>
            <a:pPr lvl="1"/>
            <a:r>
              <a:rPr lang="en-US" dirty="0" smtClean="0"/>
              <a:t>640 x 480</a:t>
            </a:r>
          </a:p>
          <a:p>
            <a:pPr lvl="1"/>
            <a:r>
              <a:rPr lang="en-US" dirty="0" smtClean="0"/>
              <a:t>1024 x 768</a:t>
            </a:r>
            <a:endParaRPr lang="en-US" dirty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Color information for each pixel stored in memory, read and converted to video signal 60 times per second</a:t>
            </a:r>
          </a:p>
          <a:p>
            <a:pPr lvl="1"/>
            <a:r>
              <a:rPr lang="en-US" dirty="0" smtClean="0"/>
              <a:t>To store information for a 1024 x 768 screen with 256 possible colors for each pixel we need ______ 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5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Buses: Connecting I/O to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 smtClean="0"/>
              <a:t>One set of wires connect all devices and CPU</a:t>
            </a:r>
          </a:p>
          <a:p>
            <a:pPr lvl="1"/>
            <a:r>
              <a:rPr lang="en-US" dirty="0" smtClean="0"/>
              <a:t>Transport of information is shared (public)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Nearly all computers use a bus to connect CPU and I/O Devices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Buses allow easy addition/replacement of I/O Devices</a:t>
            </a:r>
          </a:p>
          <a:p>
            <a:pPr lvl="1"/>
            <a:r>
              <a:rPr lang="en-US" dirty="0" smtClean="0"/>
              <a:t>Modern PCs come equipped with expansions slots, directly connected to the bus</a:t>
            </a:r>
          </a:p>
          <a:p>
            <a:pPr lvl="1"/>
            <a:r>
              <a:rPr lang="en-US" dirty="0" smtClean="0"/>
              <a:t>I/O Device controllers implemented as expansion cards</a:t>
            </a:r>
          </a:p>
          <a:p>
            <a:pPr lvl="1"/>
            <a:r>
              <a:rPr lang="en-US" dirty="0" smtClean="0"/>
              <a:t>Examples: ISA, PCI PCMCIA, IEEE 1394 (FireWire)</a:t>
            </a:r>
          </a:p>
          <a:p>
            <a:pPr marL="82296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6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bus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38" y="1828800"/>
            <a:ext cx="7499350" cy="4071732"/>
          </a:xfrm>
        </p:spPr>
      </p:pic>
    </p:spTree>
    <p:extLst>
      <p:ext uri="{BB962C8B-B14F-4D97-AF65-F5344CB8AC3E}">
        <p14:creationId xmlns:p14="http://schemas.microsoft.com/office/powerpoint/2010/main" val="268132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Typical Computer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599371"/>
            <a:ext cx="7499350" cy="4497458"/>
          </a:xfrm>
        </p:spPr>
      </p:pic>
    </p:spTree>
    <p:extLst>
      <p:ext uri="{BB962C8B-B14F-4D97-AF65-F5344CB8AC3E}">
        <p14:creationId xmlns:p14="http://schemas.microsoft.com/office/powerpoint/2010/main" val="228959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Memory: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 smtClean="0"/>
              <a:t>Cheap main memory is slower than CPU</a:t>
            </a:r>
          </a:p>
          <a:p>
            <a:pPr lvl="1"/>
            <a:r>
              <a:rPr lang="en-US" dirty="0" smtClean="0"/>
              <a:t>Example: Pentium PCs</a:t>
            </a:r>
          </a:p>
          <a:p>
            <a:pPr lvl="2"/>
            <a:r>
              <a:rPr lang="en-US" dirty="0" smtClean="0"/>
              <a:t>CPU 2ns (500MHz)</a:t>
            </a:r>
          </a:p>
          <a:p>
            <a:pPr lvl="2"/>
            <a:r>
              <a:rPr lang="en-US" dirty="0" smtClean="0"/>
              <a:t>Main memory (100MHz SDRAM) 10ns</a:t>
            </a:r>
          </a:p>
          <a:p>
            <a:pPr lvl="1"/>
            <a:r>
              <a:rPr lang="en-US" dirty="0" smtClean="0"/>
              <a:t>Instructions that access main memory take many more clock ticks than those that don’t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Automatically keeps copies of most frequently used memory locations in fast (but expensive) memory = cache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2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</p:spPr>
        <p:txBody>
          <a:bodyPr>
            <a:normAutofit/>
          </a:bodyPr>
          <a:lstStyle/>
          <a:p>
            <a:r>
              <a:rPr lang="en-US" sz="3700" dirty="0" smtClean="0"/>
              <a:t>A modern PC architecture (simplified)</a:t>
            </a:r>
            <a:endParaRPr lang="en-US" sz="37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731379"/>
            <a:ext cx="7499350" cy="4766842"/>
          </a:xfrm>
        </p:spPr>
      </p:pic>
    </p:spTree>
    <p:extLst>
      <p:ext uri="{BB962C8B-B14F-4D97-AF65-F5344CB8AC3E}">
        <p14:creationId xmlns:p14="http://schemas.microsoft.com/office/powerpoint/2010/main" val="85915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A modern 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Processor: Pentium (500 MHz - GHz)</a:t>
            </a:r>
          </a:p>
          <a:p>
            <a:pPr lvl="0"/>
            <a:r>
              <a:rPr lang="en-US" dirty="0" smtClean="0"/>
              <a:t>Main Memory: 64 MB – 4GB</a:t>
            </a:r>
          </a:p>
          <a:p>
            <a:pPr lvl="0"/>
            <a:r>
              <a:rPr lang="en-US" dirty="0" smtClean="0"/>
              <a:t>Floppy Drive: 1.44 MB (3.5-inch disks)</a:t>
            </a:r>
          </a:p>
          <a:p>
            <a:pPr lvl="0"/>
            <a:r>
              <a:rPr lang="en-US" dirty="0" smtClean="0"/>
              <a:t>Hard Drive 10 – 500 GB</a:t>
            </a:r>
          </a:p>
          <a:p>
            <a:pPr lvl="0"/>
            <a:r>
              <a:rPr lang="en-US" dirty="0" smtClean="0"/>
              <a:t>Graphics: 640 x 480 – 2048 – 1536, 256 to 16 million colors</a:t>
            </a:r>
          </a:p>
          <a:p>
            <a:pPr lvl="0"/>
            <a:r>
              <a:rPr lang="en-US" dirty="0" smtClean="0"/>
              <a:t>Video Memory: 32 – 256 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5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 smtClean="0"/>
              <a:t>System Software</a:t>
            </a:r>
          </a:p>
          <a:p>
            <a:pPr lvl="1"/>
            <a:r>
              <a:rPr lang="en-US" dirty="0" smtClean="0"/>
              <a:t>Operating systems</a:t>
            </a:r>
          </a:p>
          <a:p>
            <a:pPr lvl="1"/>
            <a:r>
              <a:rPr lang="en-US" dirty="0" smtClean="0"/>
              <a:t>Programming languages</a:t>
            </a:r>
          </a:p>
          <a:p>
            <a:pPr lvl="1"/>
            <a:r>
              <a:rPr lang="en-US" dirty="0" smtClean="0"/>
              <a:t>Database systems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Application Software</a:t>
            </a:r>
          </a:p>
          <a:p>
            <a:pPr lvl="1"/>
            <a:r>
              <a:rPr lang="en-US" dirty="0" smtClean="0"/>
              <a:t>General office tasks (word processing, etc.)</a:t>
            </a:r>
          </a:p>
          <a:p>
            <a:pPr lvl="1"/>
            <a:r>
              <a:rPr lang="en-US" dirty="0" smtClean="0"/>
              <a:t>Accounting</a:t>
            </a:r>
          </a:p>
          <a:p>
            <a:pPr lvl="1"/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Factory automation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64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systems -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 smtClean="0"/>
              <a:t>DOS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Windows (95, 98, NT, 2000, XP)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Mac OS X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Unix</a:t>
            </a:r>
          </a:p>
          <a:p>
            <a:pPr lvl="1"/>
            <a:r>
              <a:rPr lang="en-US" dirty="0" smtClean="0"/>
              <a:t>Linux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06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 smtClean="0"/>
              <a:t>Allocates and assigns:</a:t>
            </a:r>
          </a:p>
          <a:p>
            <a:pPr lvl="1"/>
            <a:r>
              <a:rPr lang="en-US" dirty="0" smtClean="0"/>
              <a:t>Memory</a:t>
            </a:r>
          </a:p>
          <a:p>
            <a:pPr lvl="2"/>
            <a:r>
              <a:rPr lang="en-US" dirty="0"/>
              <a:t>e.g. file system, virtual </a:t>
            </a:r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Processor time</a:t>
            </a:r>
          </a:p>
          <a:p>
            <a:pPr lvl="2"/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smtClean="0"/>
              <a:t>multitasking, multiprocessing</a:t>
            </a:r>
          </a:p>
          <a:p>
            <a:pPr lvl="1"/>
            <a:r>
              <a:rPr lang="en-US" dirty="0" smtClean="0"/>
              <a:t>I/O devices</a:t>
            </a:r>
          </a:p>
          <a:p>
            <a:pPr lvl="2"/>
            <a:r>
              <a:rPr lang="en-US" dirty="0"/>
              <a:t>e.g. </a:t>
            </a:r>
            <a:r>
              <a:rPr lang="en-US" dirty="0" smtClean="0"/>
              <a:t>printer, keyboard, etc.</a:t>
            </a:r>
            <a:endParaRPr lang="en-US" dirty="0"/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May also provide other capabilities useful to many users or programs</a:t>
            </a:r>
          </a:p>
          <a:p>
            <a:pPr lvl="1"/>
            <a:r>
              <a:rPr lang="en-US" dirty="0" smtClean="0"/>
              <a:t>Graphical User Interface (GUI) capabilities</a:t>
            </a:r>
          </a:p>
          <a:p>
            <a:pPr lvl="1"/>
            <a:r>
              <a:rPr lang="en-US" dirty="0" smtClean="0"/>
              <a:t>Fonts, network protocols, …</a:t>
            </a:r>
          </a:p>
          <a:p>
            <a:pPr lvl="1"/>
            <a:r>
              <a:rPr lang="en-US" dirty="0" smtClean="0"/>
              <a:t>Web browser?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53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900" dirty="0" smtClean="0"/>
              <a:t>Illusion #1: Multitasking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 smtClean="0"/>
              <a:t>Reality:</a:t>
            </a:r>
          </a:p>
          <a:p>
            <a:pPr lvl="1"/>
            <a:r>
              <a:rPr lang="en-US" dirty="0" smtClean="0"/>
              <a:t>One CPU</a:t>
            </a:r>
          </a:p>
          <a:p>
            <a:pPr lvl="1"/>
            <a:r>
              <a:rPr lang="en-US" dirty="0" smtClean="0"/>
              <a:t>One instruction at a time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Illusion:</a:t>
            </a:r>
          </a:p>
          <a:p>
            <a:pPr lvl="1"/>
            <a:r>
              <a:rPr lang="en-US" dirty="0" smtClean="0"/>
              <a:t>Several application programs executing concurrently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Implementation:</a:t>
            </a:r>
          </a:p>
          <a:p>
            <a:pPr lvl="1"/>
            <a:r>
              <a:rPr lang="en-US" dirty="0" smtClean="0"/>
              <a:t>Operating system divides CPU time among application programs (time sharing)</a:t>
            </a:r>
          </a:p>
          <a:p>
            <a:pPr lvl="2"/>
            <a:r>
              <a:rPr lang="en-US" dirty="0" smtClean="0"/>
              <a:t>Each program “thinks” it is the only one running</a:t>
            </a:r>
          </a:p>
          <a:p>
            <a:pPr lvl="2"/>
            <a:r>
              <a:rPr lang="en-US" dirty="0" smtClean="0"/>
              <a:t>OS copies Instruction Pointer and Registers back and forth as each program takes its 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37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Multitasking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 smtClean="0"/>
              <a:t>How is control passed to next task?</a:t>
            </a:r>
          </a:p>
          <a:p>
            <a:pPr lvl="1"/>
            <a:r>
              <a:rPr lang="en-US" dirty="0" smtClean="0"/>
              <a:t>Cooperative multitasking (Windows, Windows 95)</a:t>
            </a:r>
          </a:p>
          <a:p>
            <a:pPr lvl="2"/>
            <a:r>
              <a:rPr lang="en-US" dirty="0" smtClean="0"/>
              <a:t>Application explicitly passes control back to OS</a:t>
            </a:r>
          </a:p>
          <a:p>
            <a:pPr lvl="2"/>
            <a:r>
              <a:rPr lang="en-US" dirty="0" smtClean="0"/>
              <a:t>What if application never passes control back?</a:t>
            </a:r>
          </a:p>
          <a:p>
            <a:pPr lvl="1"/>
            <a:r>
              <a:rPr lang="en-US" dirty="0" smtClean="0"/>
              <a:t>Preemptive multitasking (Unix, NT, XP)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Can one task access the memory of another one?</a:t>
            </a:r>
          </a:p>
          <a:p>
            <a:pPr lvl="1"/>
            <a:r>
              <a:rPr lang="en-US" dirty="0" smtClean="0"/>
              <a:t>Preventing this is called “memory management”</a:t>
            </a:r>
          </a:p>
          <a:p>
            <a:pPr lvl="1"/>
            <a:r>
              <a:rPr lang="en-US" dirty="0" smtClean="0"/>
              <a:t>Done by Unix, NT, XP&lt; Mac OS X (Not by older versions of Mac OS and Windows)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1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Illusion #2: Virtual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dirty="0" smtClean="0"/>
              <a:t>Some data is not used for a long time</a:t>
            </a:r>
          </a:p>
          <a:p>
            <a:pPr lvl="1"/>
            <a:r>
              <a:rPr lang="en-US" dirty="0"/>
              <a:t>Why keep it all in memory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Copy a unit of data (called a “page”) to hard disk and use memory for other data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Copy pages back from hard disk to main memory as they’re needed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Process (and its programmer) not aware that main memory is too small (the big memory illusion)</a:t>
            </a:r>
          </a:p>
          <a:p>
            <a:pPr lvl="1"/>
            <a:r>
              <a:rPr lang="en-US" dirty="0" smtClean="0"/>
              <a:t>It asks for a main memory location (Page #, offset on page)</a:t>
            </a:r>
          </a:p>
          <a:p>
            <a:pPr lvl="1"/>
            <a:r>
              <a:rPr lang="en-US" dirty="0" smtClean="0"/>
              <a:t>OS has to get that page into main memory if not already there</a:t>
            </a:r>
          </a:p>
        </p:txBody>
      </p:sp>
    </p:spTree>
    <p:extLst>
      <p:ext uri="{BB962C8B-B14F-4D97-AF65-F5344CB8AC3E}">
        <p14:creationId xmlns:p14="http://schemas.microsoft.com/office/powerpoint/2010/main" val="377853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Illusion #3: File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Reality:</a:t>
            </a:r>
          </a:p>
          <a:p>
            <a:pPr lvl="1"/>
            <a:r>
              <a:rPr lang="en-US" dirty="0" smtClean="0"/>
              <a:t>Disks are set of tracks</a:t>
            </a:r>
          </a:p>
          <a:p>
            <a:pPr lvl="1"/>
            <a:r>
              <a:rPr lang="en-US" dirty="0" smtClean="0"/>
              <a:t>Tracks are sets of sectors</a:t>
            </a:r>
          </a:p>
          <a:p>
            <a:pPr lvl="1"/>
            <a:r>
              <a:rPr lang="en-US" dirty="0" smtClean="0"/>
              <a:t>Sectors can store fixed-sized byte blocks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Illusion:</a:t>
            </a:r>
          </a:p>
          <a:p>
            <a:pPr lvl="1"/>
            <a:r>
              <a:rPr lang="en-US" dirty="0" smtClean="0"/>
              <a:t>Disks are sets of directories</a:t>
            </a:r>
          </a:p>
          <a:p>
            <a:pPr lvl="1"/>
            <a:r>
              <a:rPr lang="en-US" dirty="0" smtClean="0"/>
              <a:t>Directories contain other directories or files</a:t>
            </a:r>
          </a:p>
          <a:p>
            <a:pPr lvl="1"/>
            <a:r>
              <a:rPr lang="en-US" dirty="0" smtClean="0"/>
              <a:t>Files are variable-size byte sequences</a:t>
            </a:r>
          </a:p>
          <a:p>
            <a:pPr lvl="1"/>
            <a:r>
              <a:rPr lang="en-US" dirty="0" smtClean="0"/>
              <a:t>Directories and files have 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2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Simplified Computer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2132624"/>
            <a:ext cx="7499350" cy="3430952"/>
          </a:xfrm>
        </p:spPr>
      </p:pic>
    </p:spTree>
    <p:extLst>
      <p:ext uri="{BB962C8B-B14F-4D97-AF65-F5344CB8AC3E}">
        <p14:creationId xmlns:p14="http://schemas.microsoft.com/office/powerpoint/2010/main" val="357383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Illusion #4: Windows and Menus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 smtClean="0"/>
              <a:t>Reality: Screen is an array of pixels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Illusion 1: Menus</a:t>
            </a:r>
          </a:p>
          <a:p>
            <a:pPr lvl="1"/>
            <a:r>
              <a:rPr lang="en-US" dirty="0" smtClean="0"/>
              <a:t>Depending on where you click, different action happens</a:t>
            </a:r>
          </a:p>
          <a:p>
            <a:pPr lvl="1"/>
            <a:r>
              <a:rPr lang="en-US" dirty="0" smtClean="0"/>
              <a:t>Technique: OS look up location where mouse was clicked, executes appropriate action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Illusion 2: Overlapping windows</a:t>
            </a:r>
          </a:p>
          <a:p>
            <a:pPr lvl="1"/>
            <a:r>
              <a:rPr lang="en-US" dirty="0" smtClean="0"/>
              <a:t>A window may cover part of all of another</a:t>
            </a:r>
          </a:p>
          <a:p>
            <a:pPr lvl="1"/>
            <a:r>
              <a:rPr lang="en-US" dirty="0" smtClean="0"/>
              <a:t>When a window is uncovered, its contents are redisplayed</a:t>
            </a:r>
          </a:p>
          <a:p>
            <a:pPr lvl="1"/>
            <a:r>
              <a:rPr lang="en-US" dirty="0" smtClean="0"/>
              <a:t>Technique: OS saves bitmap of covered windows</a:t>
            </a:r>
          </a:p>
          <a:p>
            <a:pPr lvl="2"/>
            <a:r>
              <a:rPr lang="en-US" dirty="0" smtClean="0"/>
              <a:t>Application does not need to know how to redraw the contents of its 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1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Microcomputer Operating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 smtClean="0"/>
              <a:t>DOS</a:t>
            </a:r>
          </a:p>
          <a:p>
            <a:pPr lvl="1"/>
            <a:r>
              <a:rPr lang="en-US" dirty="0" smtClean="0"/>
              <a:t>Text-based interface, no multitasking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Windows</a:t>
            </a:r>
          </a:p>
          <a:p>
            <a:pPr lvl="1"/>
            <a:r>
              <a:rPr lang="en-US" dirty="0" smtClean="0"/>
              <a:t>Windows, cooperative multitasking</a:t>
            </a:r>
          </a:p>
          <a:p>
            <a:pPr lvl="1"/>
            <a:r>
              <a:rPr lang="en-US" dirty="0" smtClean="0"/>
              <a:t>Filenames restricted to 8 characters</a:t>
            </a:r>
          </a:p>
          <a:p>
            <a:pPr lvl="1"/>
            <a:r>
              <a:rPr lang="en-US" dirty="0" smtClean="0"/>
              <a:t>Bad memory management!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Windows 98</a:t>
            </a:r>
          </a:p>
          <a:p>
            <a:pPr lvl="1"/>
            <a:r>
              <a:rPr lang="en-US" dirty="0" smtClean="0"/>
              <a:t>Large filenames</a:t>
            </a:r>
          </a:p>
          <a:p>
            <a:pPr lvl="1"/>
            <a:r>
              <a:rPr lang="en-US" dirty="0" smtClean="0"/>
              <a:t>Built-in networking capabilities</a:t>
            </a:r>
          </a:p>
          <a:p>
            <a:pPr lvl="1"/>
            <a:r>
              <a:rPr lang="en-US" dirty="0" smtClean="0"/>
              <a:t>Plug-and-play device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7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Microcomputer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 smtClean="0"/>
              <a:t>Windows NT (including Windows 2000, Windows XP)</a:t>
            </a:r>
          </a:p>
          <a:p>
            <a:pPr lvl="1"/>
            <a:r>
              <a:rPr lang="en-US" dirty="0" smtClean="0"/>
              <a:t>Full multitasking</a:t>
            </a:r>
          </a:p>
          <a:p>
            <a:pPr lvl="1"/>
            <a:r>
              <a:rPr lang="en-US" dirty="0" smtClean="0"/>
              <a:t>Full memory management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UNIX (including Linux)</a:t>
            </a:r>
          </a:p>
          <a:p>
            <a:pPr lvl="1"/>
            <a:r>
              <a:rPr lang="en-US" dirty="0" smtClean="0"/>
              <a:t>Great memory management, multitasking</a:t>
            </a:r>
          </a:p>
          <a:p>
            <a:pPr lvl="1"/>
            <a:r>
              <a:rPr lang="en-US" dirty="0" smtClean="0"/>
              <a:t>Complex, text-based interface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Mac OS X</a:t>
            </a:r>
          </a:p>
          <a:p>
            <a:pPr lvl="1"/>
            <a:r>
              <a:rPr lang="en-US" dirty="0" smtClean="0"/>
              <a:t>Based on Unix</a:t>
            </a:r>
          </a:p>
          <a:p>
            <a:pPr lvl="1"/>
            <a:r>
              <a:rPr lang="en-US" dirty="0" smtClean="0"/>
              <a:t>Easy to use</a:t>
            </a:r>
          </a:p>
          <a:p>
            <a:pPr lvl="1"/>
            <a:r>
              <a:rPr lang="en-US" dirty="0" smtClean="0"/>
              <a:t>Can only run on Macintoshes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4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an Operating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3340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dirty="0" smtClean="0"/>
              <a:t>Is our existing software compatible with the OS?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Does the OS have a large base of compatible software?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How reliable is the OS? Does it crash frequently?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Is the OS available for a wide variety of hardware?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How quickly does it run?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How easy it is to learn and use?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How easy is it to install and configure?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How much does it cost?</a:t>
            </a:r>
          </a:p>
        </p:txBody>
      </p:sp>
    </p:spTree>
    <p:extLst>
      <p:ext uri="{BB962C8B-B14F-4D97-AF65-F5344CB8AC3E}">
        <p14:creationId xmlns:p14="http://schemas.microsoft.com/office/powerpoint/2010/main" val="193195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Simplified Computer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06690"/>
            <a:ext cx="7499350" cy="3255612"/>
          </a:xfr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295400" y="4462302"/>
            <a:ext cx="7498080" cy="237119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 dirty="0" smtClean="0"/>
              <a:t>Memory</a:t>
            </a:r>
          </a:p>
          <a:p>
            <a:r>
              <a:rPr lang="en-US" sz="2000" dirty="0" smtClean="0"/>
              <a:t>There are 100 “locations” on the blackboard</a:t>
            </a:r>
          </a:p>
          <a:p>
            <a:r>
              <a:rPr lang="en-US" sz="2000" dirty="0" smtClean="0"/>
              <a:t>Each location has room for one 3-digit number</a:t>
            </a:r>
          </a:p>
          <a:p>
            <a:r>
              <a:rPr lang="en-US" sz="2000" dirty="0" smtClean="0"/>
              <a:t>Load moves number from blackboard to register. </a:t>
            </a:r>
            <a:r>
              <a:rPr lang="en-US" sz="2000" dirty="0" smtClean="0">
                <a:solidFill>
                  <a:srgbClr val="FF0000"/>
                </a:solidFill>
              </a:rPr>
              <a:t>Example: LOAD 01</a:t>
            </a:r>
          </a:p>
          <a:p>
            <a:r>
              <a:rPr lang="en-US" sz="2000" dirty="0" smtClean="0"/>
              <a:t>Store moves number from register to blackboard. </a:t>
            </a:r>
            <a:r>
              <a:rPr lang="en-US" sz="2000" dirty="0" smtClean="0">
                <a:solidFill>
                  <a:srgbClr val="FF0000"/>
                </a:solidFill>
              </a:rPr>
              <a:t>Example: Store 00</a:t>
            </a:r>
          </a:p>
        </p:txBody>
      </p:sp>
    </p:spTree>
    <p:extLst>
      <p:ext uri="{BB962C8B-B14F-4D97-AF65-F5344CB8AC3E}">
        <p14:creationId xmlns:p14="http://schemas.microsoft.com/office/powerpoint/2010/main" val="106478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Simplified Computer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95400" y="4462302"/>
            <a:ext cx="7498080" cy="2371194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 dirty="0" err="1" smtClean="0"/>
              <a:t>Input/Output</a:t>
            </a:r>
            <a:endParaRPr lang="en-US" dirty="0" smtClean="0"/>
          </a:p>
          <a:p>
            <a:r>
              <a:rPr lang="en-US" sz="2000" dirty="0" smtClean="0"/>
              <a:t>Input and Output conveyors hold 3-digit numbers.</a:t>
            </a:r>
          </a:p>
          <a:p>
            <a:r>
              <a:rPr lang="en-US" sz="2000" dirty="0" smtClean="0"/>
              <a:t>GET moves number from input to register.</a:t>
            </a:r>
          </a:p>
          <a:p>
            <a:r>
              <a:rPr lang="en-US" sz="2000" dirty="0" smtClean="0"/>
              <a:t>Put moves number from register to output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80039"/>
            <a:ext cx="7499350" cy="3282263"/>
          </a:xfrm>
        </p:spPr>
      </p:pic>
    </p:spTree>
    <p:extLst>
      <p:ext uri="{BB962C8B-B14F-4D97-AF65-F5344CB8AC3E}">
        <p14:creationId xmlns:p14="http://schemas.microsoft.com/office/powerpoint/2010/main" val="259568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Simplified Computer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95400" y="4462302"/>
            <a:ext cx="7498080" cy="2371194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 dirty="0" smtClean="0"/>
              <a:t>Processor/Calculator</a:t>
            </a:r>
          </a:p>
          <a:p>
            <a:r>
              <a:rPr lang="en-US" sz="2000" dirty="0" smtClean="0"/>
              <a:t>Register has room for one 3-digit number.</a:t>
            </a:r>
          </a:p>
          <a:p>
            <a:r>
              <a:rPr lang="en-US" sz="2000" dirty="0" smtClean="0"/>
              <a:t>Calculator can add and subtract numbers from memory to register.</a:t>
            </a:r>
          </a:p>
          <a:p>
            <a:pPr marL="82296" indent="0">
              <a:buNone/>
            </a:pPr>
            <a:r>
              <a:rPr lang="en-US" sz="2000" dirty="0" smtClean="0"/>
              <a:t>	</a:t>
            </a:r>
            <a:r>
              <a:rPr lang="en-US" sz="2000" dirty="0" smtClean="0">
                <a:solidFill>
                  <a:srgbClr val="FF0000"/>
                </a:solidFill>
              </a:rPr>
              <a:t>Example: ADD 02</a:t>
            </a:r>
          </a:p>
          <a:p>
            <a:pPr marL="82296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		  SUBTRACT 03      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130" y="1143000"/>
            <a:ext cx="7499350" cy="3237880"/>
          </a:xfrm>
        </p:spPr>
      </p:pic>
    </p:spTree>
    <p:extLst>
      <p:ext uri="{BB962C8B-B14F-4D97-AF65-F5344CB8AC3E}">
        <p14:creationId xmlns:p14="http://schemas.microsoft.com/office/powerpoint/2010/main" val="169638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LMC INSTRUCTIONS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95400" y="4462302"/>
            <a:ext cx="7498080" cy="237119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539496" indent="-457200">
              <a:buAutoNum type="arabicPeriod"/>
            </a:pPr>
            <a:r>
              <a:rPr lang="en-US" sz="2000" dirty="0" smtClean="0"/>
              <a:t>Get</a:t>
            </a:r>
            <a:endParaRPr lang="en-US" sz="2000" dirty="0"/>
          </a:p>
          <a:p>
            <a:pPr marL="539496" indent="-457200">
              <a:buAutoNum type="arabicPeriod"/>
            </a:pPr>
            <a:r>
              <a:rPr lang="en-US" sz="2000" dirty="0" smtClean="0"/>
              <a:t>Put</a:t>
            </a:r>
          </a:p>
          <a:p>
            <a:pPr marL="539496" indent="-457200">
              <a:buAutoNum type="arabicPeriod"/>
            </a:pPr>
            <a:r>
              <a:rPr lang="en-US" sz="2000" dirty="0" smtClean="0"/>
              <a:t>Load x (Load 01)</a:t>
            </a:r>
          </a:p>
          <a:p>
            <a:pPr marL="539496" indent="-457200">
              <a:buAutoNum type="arabicPeriod"/>
            </a:pPr>
            <a:r>
              <a:rPr lang="en-US" sz="2000" dirty="0" smtClean="0"/>
              <a:t>Store x (Store 05)</a:t>
            </a:r>
          </a:p>
          <a:p>
            <a:pPr marL="539496" indent="-457200">
              <a:buAutoNum type="arabicPeriod"/>
            </a:pPr>
            <a:r>
              <a:rPr lang="en-US" sz="2000" dirty="0" smtClean="0"/>
              <a:t>Add x (Add 02)</a:t>
            </a:r>
          </a:p>
          <a:p>
            <a:pPr marL="539496" indent="-457200">
              <a:buAutoNum type="arabicPeriod"/>
            </a:pPr>
            <a:r>
              <a:rPr lang="en-US" sz="2000" dirty="0" smtClean="0"/>
              <a:t>Sub x (Sub 03)</a:t>
            </a:r>
          </a:p>
          <a:p>
            <a:pPr marL="539496" indent="-457200">
              <a:buAutoNum type="arabicPeriod"/>
            </a:pPr>
            <a:r>
              <a:rPr lang="en-US" sz="2000" dirty="0" smtClean="0"/>
              <a:t>Stop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59466"/>
            <a:ext cx="7499350" cy="3260134"/>
          </a:xfrm>
        </p:spPr>
      </p:pic>
    </p:spTree>
    <p:extLst>
      <p:ext uri="{BB962C8B-B14F-4D97-AF65-F5344CB8AC3E}">
        <p14:creationId xmlns:p14="http://schemas.microsoft.com/office/powerpoint/2010/main" val="191467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9207</TotalTime>
  <Words>1950</Words>
  <Application>Microsoft Office PowerPoint</Application>
  <PresentationFormat>On-screen Show (4:3)</PresentationFormat>
  <Paragraphs>409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Malgun Gothic</vt:lpstr>
      <vt:lpstr>MS Gothic</vt:lpstr>
      <vt:lpstr>Arial</vt:lpstr>
      <vt:lpstr>Calibri</vt:lpstr>
      <vt:lpstr>Courier New</vt:lpstr>
      <vt:lpstr>Gill Sans MT</vt:lpstr>
      <vt:lpstr>Times New Roman</vt:lpstr>
      <vt:lpstr>Verdana</vt:lpstr>
      <vt:lpstr>Wingdings</vt:lpstr>
      <vt:lpstr>Wingdings 2</vt:lpstr>
      <vt:lpstr>Solstice</vt:lpstr>
      <vt:lpstr>Information Technology Essentials</vt:lpstr>
      <vt:lpstr>Why bother?</vt:lpstr>
      <vt:lpstr>Main Course Objectives</vt:lpstr>
      <vt:lpstr>A Typical Computer</vt:lpstr>
      <vt:lpstr>A Simplified Computer</vt:lpstr>
      <vt:lpstr>A Simplified Computer</vt:lpstr>
      <vt:lpstr>A Simplified Computer</vt:lpstr>
      <vt:lpstr>A Simplified Computer</vt:lpstr>
      <vt:lpstr>LMC INSTRUCTIONS</vt:lpstr>
      <vt:lpstr>SYMBOLIC LMC INSTRUCTIONS</vt:lpstr>
      <vt:lpstr>PowerPoint Presentation</vt:lpstr>
      <vt:lpstr>LMC STORED PROGRAM CONCEPTS</vt:lpstr>
      <vt:lpstr>LMC MACHINGE LANGUAGE AND ASSEMBLY LANGUAGE</vt:lpstr>
      <vt:lpstr>INSTRUCTION SEQUENCE</vt:lpstr>
      <vt:lpstr>INSTRUCTION SEQUENCE</vt:lpstr>
      <vt:lpstr>INSTRUCTION SEQUENCE</vt:lpstr>
      <vt:lpstr>The Little Man Computer</vt:lpstr>
      <vt:lpstr>BASIC FACTS TO ASK ABOUT ANY COMPUTER</vt:lpstr>
      <vt:lpstr>The ‘Real’ Computer</vt:lpstr>
      <vt:lpstr>INTEL PENTIUM 4 ANSWERS</vt:lpstr>
      <vt:lpstr>Binary Computers</vt:lpstr>
      <vt:lpstr>Interpretation of a decimal number</vt:lpstr>
      <vt:lpstr>Interpretation of a decimal number</vt:lpstr>
      <vt:lpstr>The CPU</vt:lpstr>
      <vt:lpstr>CPU and Memory Interaction</vt:lpstr>
      <vt:lpstr>CPU and Memory Interaction</vt:lpstr>
      <vt:lpstr>CPU and Memory Interaction</vt:lpstr>
      <vt:lpstr>CPU Characteristics</vt:lpstr>
      <vt:lpstr>Expressing Memory Capacity</vt:lpstr>
      <vt:lpstr>Semiconductor Memory</vt:lpstr>
      <vt:lpstr>Hard Disks and Floppies</vt:lpstr>
      <vt:lpstr>Hard Disk Geometry</vt:lpstr>
      <vt:lpstr>CD-ROMs</vt:lpstr>
      <vt:lpstr>DVD (Digital Video Disk)</vt:lpstr>
      <vt:lpstr>Keychain drives</vt:lpstr>
      <vt:lpstr>I/O Devices</vt:lpstr>
      <vt:lpstr>Computer Displays</vt:lpstr>
      <vt:lpstr>Buses: Connecting I/O to CPU</vt:lpstr>
      <vt:lpstr>A simple bus architecture</vt:lpstr>
      <vt:lpstr>Cache Memory: Motivation</vt:lpstr>
      <vt:lpstr>A modern PC architecture (simplified)</vt:lpstr>
      <vt:lpstr>Summary: A modern PC</vt:lpstr>
      <vt:lpstr>Types of software</vt:lpstr>
      <vt:lpstr>Operating systems - Examples</vt:lpstr>
      <vt:lpstr>Operating system</vt:lpstr>
      <vt:lpstr>Illusion #1: Multitasking</vt:lpstr>
      <vt:lpstr>Multitasking issues</vt:lpstr>
      <vt:lpstr>Illusion #2: Virtual Memory</vt:lpstr>
      <vt:lpstr>Illusion #3: File Systems</vt:lpstr>
      <vt:lpstr>Illusion #4: Windows and Menus</vt:lpstr>
      <vt:lpstr>Microcomputer Operating Systems</vt:lpstr>
      <vt:lpstr>Microcomputer Operating Systems</vt:lpstr>
      <vt:lpstr>Selecting an Operating System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116 - Introduction to Scientific Programming</dc:title>
  <dc:creator>83_Shawn_72</dc:creator>
  <cp:lastModifiedBy>Johnny Yoon</cp:lastModifiedBy>
  <cp:revision>539</cp:revision>
  <dcterms:created xsi:type="dcterms:W3CDTF">2009-06-02T15:34:57Z</dcterms:created>
  <dcterms:modified xsi:type="dcterms:W3CDTF">2014-11-21T16:18:56Z</dcterms:modified>
</cp:coreProperties>
</file>